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479" autoAdjust="0"/>
    <p:restoredTop sz="94660"/>
  </p:normalViewPr>
  <p:slideViewPr>
    <p:cSldViewPr snapToGrid="0">
      <p:cViewPr varScale="1">
        <p:scale>
          <a:sx n="60" d="100"/>
          <a:sy n="60" d="100"/>
        </p:scale>
        <p:origin x="12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3D5B-5256-4BDF-8F92-92E5ECFD4D1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D95-E791-47FD-8B38-DFCCF2D6A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498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3D5B-5256-4BDF-8F92-92E5ECFD4D1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D95-E791-47FD-8B38-DFCCF2D6A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205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3D5B-5256-4BDF-8F92-92E5ECFD4D1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D95-E791-47FD-8B38-DFCCF2D6A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464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3D5B-5256-4BDF-8F92-92E5ECFD4D1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D95-E791-47FD-8B38-DFCCF2D6A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755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3D5B-5256-4BDF-8F92-92E5ECFD4D1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D95-E791-47FD-8B38-DFCCF2D6A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456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3D5B-5256-4BDF-8F92-92E5ECFD4D1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D95-E791-47FD-8B38-DFCCF2D6A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095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3D5B-5256-4BDF-8F92-92E5ECFD4D1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D95-E791-47FD-8B38-DFCCF2D6A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842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3D5B-5256-4BDF-8F92-92E5ECFD4D1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D95-E791-47FD-8B38-DFCCF2D6A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250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3D5B-5256-4BDF-8F92-92E5ECFD4D1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D95-E791-47FD-8B38-DFCCF2D6A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001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3D5B-5256-4BDF-8F92-92E5ECFD4D1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D95-E791-47FD-8B38-DFCCF2D6A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78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E3D5B-5256-4BDF-8F92-92E5ECFD4D1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89D95-E791-47FD-8B38-DFCCF2D6A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035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chemeClr val="accent1"/>
          </a:fgClr>
          <a:bgClr>
            <a:schemeClr val="accent6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E3D5B-5256-4BDF-8F92-92E5ECFD4D16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C89D95-E791-47FD-8B38-DFCCF2D6AD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986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5077149" y="4323751"/>
            <a:ext cx="890872" cy="658768"/>
          </a:xfrm>
          <a:prstGeom prst="rect">
            <a:avLst/>
          </a:prstGeom>
        </p:spPr>
      </p:pic>
      <p:sp>
        <p:nvSpPr>
          <p:cNvPr id="3" name="Horizontal Scroll 2"/>
          <p:cNvSpPr/>
          <p:nvPr/>
        </p:nvSpPr>
        <p:spPr>
          <a:xfrm>
            <a:off x="111635" y="124562"/>
            <a:ext cx="5141748" cy="3308586"/>
          </a:xfrm>
          <a:prstGeom prst="horizontalScroll">
            <a:avLst/>
          </a:prstGeom>
          <a:solidFill>
            <a:srgbClr val="92D050"/>
          </a:solidFill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4220918" y="3163363"/>
            <a:ext cx="28602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Animals </a:t>
            </a:r>
            <a:r>
              <a:rPr lang="en-GB" sz="2800" b="1" dirty="0">
                <a:latin typeface="Comic Sans MS" panose="030F0702030302020204" pitchFamily="66" charset="0"/>
              </a:rPr>
              <a:t>big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and </a:t>
            </a:r>
            <a:r>
              <a:rPr lang="en-GB" dirty="0">
                <a:latin typeface="Comic Sans MS" panose="030F0702030302020204" pitchFamily="66" charset="0"/>
              </a:rPr>
              <a:t>small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952" y="689811"/>
            <a:ext cx="4509793" cy="224676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omic Sans MS" panose="030F0702030302020204" pitchFamily="66" charset="0"/>
              </a:rPr>
              <a:t>that all animals are living creatures and should be respected and treated with care.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omic Sans MS" panose="030F0702030302020204" pitchFamily="66" charset="0"/>
              </a:rPr>
              <a:t>that animals have life cycles.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omic Sans MS" panose="030F0702030302020204" pitchFamily="66" charset="0"/>
              </a:rPr>
              <a:t>that there are a wide variety of animals with different appearances, movements, behaviours and habitats.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omic Sans MS" panose="030F0702030302020204" pitchFamily="66" charset="0"/>
              </a:rPr>
              <a:t>that some animals are carnivores and some are herbivores.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omic Sans MS" panose="030F0702030302020204" pitchFamily="66" charset="0"/>
              </a:rPr>
              <a:t>that some animals lived in the past and some live in the present.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1173054" y="-7946"/>
            <a:ext cx="61968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We will be learning…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27036" y="3147166"/>
            <a:ext cx="2551336" cy="945203"/>
          </a:xfrm>
          <a:prstGeom prst="roundRect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6857541" y="3135506"/>
            <a:ext cx="22803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Key Vocabulary…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1650387"/>
              </p:ext>
            </p:extLst>
          </p:nvPr>
        </p:nvGraphicFramePr>
        <p:xfrm>
          <a:off x="6969318" y="3556284"/>
          <a:ext cx="5086578" cy="2945857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963085">
                  <a:extLst>
                    <a:ext uri="{9D8B030D-6E8A-4147-A177-3AD203B41FA5}">
                      <a16:colId xmlns:a16="http://schemas.microsoft.com/office/drawing/2014/main" val="2528207205"/>
                    </a:ext>
                  </a:extLst>
                </a:gridCol>
                <a:gridCol w="4123493">
                  <a:extLst>
                    <a:ext uri="{9D8B030D-6E8A-4147-A177-3AD203B41FA5}">
                      <a16:colId xmlns:a16="http://schemas.microsoft.com/office/drawing/2014/main" val="71875906"/>
                    </a:ext>
                  </a:extLst>
                </a:gridCol>
              </a:tblGrid>
              <a:tr h="262596">
                <a:tc>
                  <a:txBody>
                    <a:bodyPr/>
                    <a:lstStyle/>
                    <a:p>
                      <a:pPr algn="ctr"/>
                      <a:r>
                        <a:rPr lang="en-GB" sz="1150" b="1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Minibeast</a:t>
                      </a:r>
                      <a:r>
                        <a:rPr lang="en-GB" sz="115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5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any small creature such as an insect or a spider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3242042"/>
                  </a:ext>
                </a:extLst>
              </a:tr>
              <a:tr h="278857">
                <a:tc>
                  <a:txBody>
                    <a:bodyPr/>
                    <a:lstStyle/>
                    <a:p>
                      <a:pPr algn="ctr"/>
                      <a:r>
                        <a:rPr lang="en-GB" sz="1150" b="1" dirty="0">
                          <a:latin typeface="Comic Sans MS" panose="030F0702030302020204" pitchFamily="66" charset="0"/>
                        </a:rPr>
                        <a:t>Life cycle</a:t>
                      </a:r>
                      <a:r>
                        <a:rPr lang="en-GB" sz="1150" b="1" baseline="0" dirty="0">
                          <a:latin typeface="Comic Sans MS" panose="030F0702030302020204" pitchFamily="66" charset="0"/>
                        </a:rPr>
                        <a:t> </a:t>
                      </a:r>
                      <a:endParaRPr lang="en-GB" sz="11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5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the different stages of life a living thing goes through</a:t>
                      </a:r>
                      <a:endParaRPr lang="en-GB" sz="115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835486"/>
                  </a:ext>
                </a:extLst>
              </a:tr>
              <a:tr h="254717">
                <a:tc>
                  <a:txBody>
                    <a:bodyPr/>
                    <a:lstStyle/>
                    <a:p>
                      <a:pPr algn="ctr"/>
                      <a:r>
                        <a:rPr lang="en-GB" sz="1150" b="1" dirty="0">
                          <a:latin typeface="Comic Sans MS" panose="030F0702030302020204" pitchFamily="66" charset="0"/>
                        </a:rPr>
                        <a:t>Cocoon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50" dirty="0">
                          <a:latin typeface="Comic Sans MS" panose="030F0702030302020204" pitchFamily="66" charset="0"/>
                        </a:rPr>
                        <a:t>the hard</a:t>
                      </a:r>
                      <a:r>
                        <a:rPr lang="en-GB" sz="1150" baseline="0" dirty="0">
                          <a:latin typeface="Comic Sans MS" panose="030F0702030302020204" pitchFamily="66" charset="0"/>
                        </a:rPr>
                        <a:t> structure formed to keep a caterpillar safe</a:t>
                      </a:r>
                      <a:endParaRPr lang="en-GB" sz="115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7523370"/>
                  </a:ext>
                </a:extLst>
              </a:tr>
              <a:tr h="216683">
                <a:tc>
                  <a:txBody>
                    <a:bodyPr/>
                    <a:lstStyle/>
                    <a:p>
                      <a:pPr algn="ctr"/>
                      <a:r>
                        <a:rPr lang="en-GB" sz="1150" b="1" dirty="0">
                          <a:latin typeface="Comic Sans MS" panose="030F0702030302020204" pitchFamily="66" charset="0"/>
                        </a:rPr>
                        <a:t>Minute</a:t>
                      </a:r>
                      <a:r>
                        <a:rPr lang="en-GB" sz="1150" b="1" baseline="0" dirty="0">
                          <a:latin typeface="Comic Sans MS" panose="030F0702030302020204" pitchFamily="66" charset="0"/>
                        </a:rPr>
                        <a:t> </a:t>
                      </a:r>
                      <a:endParaRPr lang="en-GB" sz="11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50" dirty="0">
                          <a:latin typeface="Comic Sans MS" panose="030F0702030302020204" pitchFamily="66" charset="0"/>
                        </a:rPr>
                        <a:t>something</a:t>
                      </a:r>
                      <a:r>
                        <a:rPr lang="en-GB" sz="1150" baseline="0" dirty="0">
                          <a:latin typeface="Comic Sans MS" panose="030F0702030302020204" pitchFamily="66" charset="0"/>
                        </a:rPr>
                        <a:t> that is very, very small</a:t>
                      </a:r>
                      <a:endParaRPr lang="en-GB" sz="115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355360"/>
                  </a:ext>
                </a:extLst>
              </a:tr>
              <a:tr h="216683">
                <a:tc>
                  <a:txBody>
                    <a:bodyPr/>
                    <a:lstStyle/>
                    <a:p>
                      <a:pPr algn="ctr"/>
                      <a:r>
                        <a:rPr lang="en-GB" sz="1150" b="1" dirty="0">
                          <a:latin typeface="Comic Sans MS" panose="030F0702030302020204" pitchFamily="66" charset="0"/>
                        </a:rPr>
                        <a:t>Gigantic</a:t>
                      </a:r>
                      <a:r>
                        <a:rPr lang="en-GB" sz="1150" b="1" baseline="0" dirty="0">
                          <a:latin typeface="Comic Sans MS" panose="030F0702030302020204" pitchFamily="66" charset="0"/>
                        </a:rPr>
                        <a:t> </a:t>
                      </a:r>
                      <a:endParaRPr lang="en-GB" sz="11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50" dirty="0">
                          <a:latin typeface="Comic Sans MS" panose="030F0702030302020204" pitchFamily="66" charset="0"/>
                        </a:rPr>
                        <a:t>something</a:t>
                      </a:r>
                      <a:r>
                        <a:rPr lang="en-GB" sz="1150" baseline="0" dirty="0">
                          <a:latin typeface="Comic Sans MS" panose="030F0702030302020204" pitchFamily="66" charset="0"/>
                        </a:rPr>
                        <a:t> that is very, very big</a:t>
                      </a:r>
                      <a:endParaRPr lang="en-GB" sz="115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6499117"/>
                  </a:ext>
                </a:extLst>
              </a:tr>
              <a:tr h="216683">
                <a:tc>
                  <a:txBody>
                    <a:bodyPr/>
                    <a:lstStyle/>
                    <a:p>
                      <a:pPr algn="ctr"/>
                      <a:r>
                        <a:rPr lang="en-GB" sz="1150" b="1" dirty="0">
                          <a:latin typeface="Comic Sans MS" panose="030F0702030302020204" pitchFamily="66" charset="0"/>
                        </a:rPr>
                        <a:t>Dinosaur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50" dirty="0">
                          <a:latin typeface="Comic Sans MS" panose="030F0702030302020204" pitchFamily="66" charset="0"/>
                        </a:rPr>
                        <a:t>a</a:t>
                      </a:r>
                      <a:r>
                        <a:rPr lang="en-GB" sz="115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150" dirty="0">
                          <a:latin typeface="Comic Sans MS" panose="030F0702030302020204" pitchFamily="66" charset="0"/>
                        </a:rPr>
                        <a:t>group</a:t>
                      </a:r>
                      <a:r>
                        <a:rPr lang="en-GB" sz="1150" baseline="0" dirty="0">
                          <a:latin typeface="Comic Sans MS" panose="030F0702030302020204" pitchFamily="66" charset="0"/>
                        </a:rPr>
                        <a:t> of reptiles that lived 250 million years ago</a:t>
                      </a:r>
                      <a:endParaRPr lang="en-GB" sz="115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4368028"/>
                  </a:ext>
                </a:extLst>
              </a:tr>
              <a:tr h="216683">
                <a:tc>
                  <a:txBody>
                    <a:bodyPr/>
                    <a:lstStyle/>
                    <a:p>
                      <a:pPr algn="ctr"/>
                      <a:r>
                        <a:rPr lang="en-GB" sz="1150" b="1" dirty="0">
                          <a:latin typeface="Comic Sans MS" panose="030F0702030302020204" pitchFamily="66" charset="0"/>
                        </a:rPr>
                        <a:t>Extinct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50" dirty="0">
                          <a:latin typeface="Comic Sans MS" panose="030F0702030302020204" pitchFamily="66" charset="0"/>
                        </a:rPr>
                        <a:t>no longer</a:t>
                      </a:r>
                      <a:r>
                        <a:rPr lang="en-GB" sz="1150" baseline="0" dirty="0">
                          <a:latin typeface="Comic Sans MS" panose="030F0702030302020204" pitchFamily="66" charset="0"/>
                        </a:rPr>
                        <a:t> in existence </a:t>
                      </a:r>
                      <a:endParaRPr lang="en-GB" sz="115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1838442"/>
                  </a:ext>
                </a:extLst>
              </a:tr>
              <a:tr h="254717">
                <a:tc>
                  <a:txBody>
                    <a:bodyPr/>
                    <a:lstStyle/>
                    <a:p>
                      <a:pPr algn="ctr"/>
                      <a:r>
                        <a:rPr lang="en-GB" sz="1150" b="1" dirty="0">
                          <a:latin typeface="Comic Sans MS" panose="030F0702030302020204" pitchFamily="66" charset="0"/>
                        </a:rPr>
                        <a:t>Predator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50" dirty="0">
                          <a:latin typeface="Comic Sans MS" panose="030F0702030302020204" pitchFamily="66" charset="0"/>
                        </a:rPr>
                        <a:t>an animal that naturally preys</a:t>
                      </a:r>
                      <a:r>
                        <a:rPr lang="en-GB" sz="1150" baseline="0" dirty="0">
                          <a:latin typeface="Comic Sans MS" panose="030F0702030302020204" pitchFamily="66" charset="0"/>
                        </a:rPr>
                        <a:t> on others</a:t>
                      </a:r>
                      <a:endParaRPr lang="en-GB" sz="115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700173"/>
                  </a:ext>
                </a:extLst>
              </a:tr>
              <a:tr h="216683">
                <a:tc>
                  <a:txBody>
                    <a:bodyPr/>
                    <a:lstStyle/>
                    <a:p>
                      <a:pPr algn="ctr"/>
                      <a:r>
                        <a:rPr lang="en-GB" sz="1150" b="1" dirty="0">
                          <a:latin typeface="Comic Sans MS" panose="030F0702030302020204" pitchFamily="66" charset="0"/>
                        </a:rPr>
                        <a:t>Herbivore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50" dirty="0">
                          <a:latin typeface="Comic Sans MS" panose="030F0702030302020204" pitchFamily="66" charset="0"/>
                        </a:rPr>
                        <a:t>plant eating animal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97623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150" b="1" dirty="0">
                          <a:latin typeface="Comic Sans MS" panose="030F0702030302020204" pitchFamily="66" charset="0"/>
                        </a:rPr>
                        <a:t>Carnivore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50" dirty="0">
                          <a:latin typeface="Comic Sans MS" panose="030F0702030302020204" pitchFamily="66" charset="0"/>
                        </a:rPr>
                        <a:t>meat eating animal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64238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150" b="1" dirty="0">
                          <a:latin typeface="Comic Sans MS" panose="030F0702030302020204" pitchFamily="66" charset="0"/>
                        </a:rPr>
                        <a:t>Amphibian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50" dirty="0">
                          <a:latin typeface="Comic Sans MS" panose="030F0702030302020204" pitchFamily="66" charset="0"/>
                        </a:rPr>
                        <a:t>a group of animals that can live in</a:t>
                      </a:r>
                      <a:r>
                        <a:rPr lang="en-GB" sz="1150" baseline="0" dirty="0">
                          <a:latin typeface="Comic Sans MS" panose="030F0702030302020204" pitchFamily="66" charset="0"/>
                        </a:rPr>
                        <a:t> water and on land</a:t>
                      </a:r>
                      <a:endParaRPr lang="en-GB" sz="115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6191367"/>
                  </a:ext>
                </a:extLst>
              </a:tr>
            </a:tbl>
          </a:graphicData>
        </a:graphic>
      </p:graphicFrame>
      <p:sp>
        <p:nvSpPr>
          <p:cNvPr id="17" name="Oval Callout 16"/>
          <p:cNvSpPr/>
          <p:nvPr/>
        </p:nvSpPr>
        <p:spPr>
          <a:xfrm>
            <a:off x="104062" y="3831418"/>
            <a:ext cx="3496659" cy="2386631"/>
          </a:xfrm>
          <a:prstGeom prst="wedgeEllipseCallout">
            <a:avLst/>
          </a:prstGeom>
          <a:solidFill>
            <a:srgbClr val="92D050"/>
          </a:solidFill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525412" y="3243752"/>
            <a:ext cx="25854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Questions to share at home…</a:t>
            </a:r>
          </a:p>
          <a:p>
            <a:pPr algn="ctr"/>
            <a:endParaRPr lang="en-GB" sz="1600" b="1" dirty="0"/>
          </a:p>
        </p:txBody>
      </p:sp>
      <p:sp>
        <p:nvSpPr>
          <p:cNvPr id="19" name="Flowchart: Alternate Process 18"/>
          <p:cNvSpPr/>
          <p:nvPr/>
        </p:nvSpPr>
        <p:spPr>
          <a:xfrm>
            <a:off x="8588030" y="107602"/>
            <a:ext cx="3544572" cy="3055761"/>
          </a:xfrm>
          <a:prstGeom prst="flowChartAlternateProcess">
            <a:avLst/>
          </a:prstGeom>
          <a:solidFill>
            <a:srgbClr val="92D050"/>
          </a:solidFill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8771080" y="179048"/>
            <a:ext cx="31465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Key knowledge…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1590" y="5859433"/>
            <a:ext cx="870131" cy="873390"/>
          </a:xfrm>
          <a:prstGeom prst="rect">
            <a:avLst/>
          </a:prstGeom>
        </p:spPr>
      </p:pic>
      <p:sp>
        <p:nvSpPr>
          <p:cNvPr id="6" name="AutoShape 2" descr="Tyrannosaurus Drip : Donaldson, Julia, Roberts, David: Amazon.co.uk: Boo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0623" y="1690403"/>
            <a:ext cx="968015" cy="123555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1221" y="4597043"/>
            <a:ext cx="851579" cy="85538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5086" y="3263323"/>
            <a:ext cx="915256" cy="81142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28201" y="4703469"/>
            <a:ext cx="1183002" cy="84500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94302" y="1078146"/>
            <a:ext cx="1018473" cy="12221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65235" y="1690403"/>
            <a:ext cx="865008" cy="109973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21291" y="205711"/>
            <a:ext cx="1719551" cy="854368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8644772" y="453719"/>
            <a:ext cx="342990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 know..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omic Sans MS" panose="030F0702030302020204" pitchFamily="66" charset="0"/>
              </a:rPr>
              <a:t>that herbivores eat plants.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omic Sans MS" panose="030F0702030302020204" pitchFamily="66" charset="0"/>
              </a:rPr>
              <a:t>carnivores eat meat.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omic Sans MS" panose="030F0702030302020204" pitchFamily="66" charset="0"/>
              </a:rPr>
              <a:t>how to use the words </a:t>
            </a:r>
            <a:r>
              <a:rPr lang="en-GB" sz="1400" b="1" dirty="0">
                <a:latin typeface="Comic Sans MS" panose="030F0702030302020204" pitchFamily="66" charset="0"/>
              </a:rPr>
              <a:t>similar </a:t>
            </a:r>
            <a:r>
              <a:rPr lang="en-GB" sz="1400" dirty="0">
                <a:latin typeface="Comic Sans MS" panose="030F0702030302020204" pitchFamily="66" charset="0"/>
              </a:rPr>
              <a:t>and </a:t>
            </a:r>
            <a:r>
              <a:rPr lang="en-GB" sz="1400" b="1" dirty="0">
                <a:latin typeface="Comic Sans MS" panose="030F0702030302020204" pitchFamily="66" charset="0"/>
              </a:rPr>
              <a:t>different </a:t>
            </a:r>
            <a:r>
              <a:rPr lang="en-GB" sz="1400" dirty="0">
                <a:latin typeface="Comic Sans MS" panose="030F0702030302020204" pitchFamily="66" charset="0"/>
              </a:rPr>
              <a:t>correctly.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omic Sans MS" panose="030F0702030302020204" pitchFamily="66" charset="0"/>
              </a:rPr>
              <a:t>the lifecycle of a butterfly.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Comic Sans MS" panose="030F0702030302020204" pitchFamily="66" charset="0"/>
              </a:rPr>
              <a:t>that a worm has a </a:t>
            </a:r>
            <a:r>
              <a:rPr lang="en-GB" sz="1400" b="1" dirty="0">
                <a:latin typeface="Comic Sans MS" panose="030F0702030302020204" pitchFamily="66" charset="0"/>
              </a:rPr>
              <a:t>saddle</a:t>
            </a:r>
            <a:r>
              <a:rPr lang="en-GB" sz="1400" dirty="0">
                <a:latin typeface="Comic Sans MS" panose="030F0702030302020204" pitchFamily="66" charset="0"/>
              </a:rPr>
              <a:t>, ladybirds have </a:t>
            </a:r>
            <a:r>
              <a:rPr lang="en-GB" sz="1400" b="1" dirty="0">
                <a:latin typeface="Comic Sans MS" panose="030F0702030302020204" pitchFamily="66" charset="0"/>
              </a:rPr>
              <a:t>antennae</a:t>
            </a:r>
            <a:r>
              <a:rPr lang="en-GB" sz="1400" dirty="0">
                <a:latin typeface="Comic Sans MS" panose="030F0702030302020204" pitchFamily="66" charset="0"/>
              </a:rPr>
              <a:t> and an insect’s body has 3 main parts, the </a:t>
            </a:r>
            <a:r>
              <a:rPr lang="en-GB" sz="1400" b="1" dirty="0">
                <a:latin typeface="Comic Sans MS" panose="030F0702030302020204" pitchFamily="66" charset="0"/>
              </a:rPr>
              <a:t>head</a:t>
            </a:r>
            <a:r>
              <a:rPr lang="en-GB" sz="1400" dirty="0">
                <a:latin typeface="Comic Sans MS" panose="030F0702030302020204" pitchFamily="66" charset="0"/>
              </a:rPr>
              <a:t>, </a:t>
            </a:r>
            <a:r>
              <a:rPr lang="en-GB" sz="1400" b="1" dirty="0">
                <a:latin typeface="Comic Sans MS" panose="030F0702030302020204" pitchFamily="66" charset="0"/>
              </a:rPr>
              <a:t>thorax</a:t>
            </a:r>
            <a:r>
              <a:rPr lang="en-GB" sz="1400" dirty="0">
                <a:latin typeface="Comic Sans MS" panose="030F0702030302020204" pitchFamily="66" charset="0"/>
              </a:rPr>
              <a:t> and </a:t>
            </a:r>
            <a:r>
              <a:rPr lang="en-GB" sz="1400" b="1" dirty="0">
                <a:latin typeface="Comic Sans MS" panose="030F0702030302020204" pitchFamily="66" charset="0"/>
              </a:rPr>
              <a:t>abdomen.</a:t>
            </a:r>
            <a:endParaRPr lang="en-GB" sz="1100" b="1" dirty="0">
              <a:latin typeface="Comic Sans MS" panose="030F0702030302020204" pitchFamily="66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17185" y="4190495"/>
            <a:ext cx="1533311" cy="331711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304899" y="3964956"/>
            <a:ext cx="31836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What is a herbivore?</a:t>
            </a:r>
          </a:p>
          <a:p>
            <a:pPr algn="ctr"/>
            <a:r>
              <a:rPr lang="en-GB" sz="1400" dirty="0">
                <a:latin typeface="Comic Sans MS" panose="030F0702030302020204" pitchFamily="66" charset="0"/>
              </a:rPr>
              <a:t>What is a carnivore?</a:t>
            </a:r>
          </a:p>
          <a:p>
            <a:pPr algn="ctr"/>
            <a:r>
              <a:rPr lang="en-GB" sz="1400" dirty="0">
                <a:latin typeface="Comic Sans MS" panose="030F0702030302020204" pitchFamily="66" charset="0"/>
              </a:rPr>
              <a:t>What is similar and different about animals from the past and animals in the present?</a:t>
            </a:r>
          </a:p>
          <a:p>
            <a:pPr algn="ctr"/>
            <a:r>
              <a:rPr lang="en-GB" sz="1400" dirty="0">
                <a:latin typeface="Comic Sans MS" panose="030F0702030302020204" pitchFamily="66" charset="0"/>
              </a:rPr>
              <a:t>Tell me about how caterpillars become butterflies?</a:t>
            </a:r>
          </a:p>
          <a:p>
            <a:pPr algn="ctr"/>
            <a:r>
              <a:rPr lang="en-GB" sz="1400" dirty="0">
                <a:latin typeface="Comic Sans MS" panose="030F0702030302020204" pitchFamily="66" charset="0"/>
              </a:rPr>
              <a:t>Which animals can live on land and in water?</a:t>
            </a:r>
          </a:p>
          <a:p>
            <a:pPr algn="ctr"/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84640" y="5662378"/>
            <a:ext cx="3478560" cy="111134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93399" y="182066"/>
            <a:ext cx="1079648" cy="1362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5283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2462</TotalTime>
  <Words>277</Words>
  <Application>Microsoft Office PowerPoint</Application>
  <PresentationFormat>Widescreen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Thomas</dc:creator>
  <cp:lastModifiedBy>Caroline McHugh</cp:lastModifiedBy>
  <cp:revision>45</cp:revision>
  <dcterms:created xsi:type="dcterms:W3CDTF">2022-01-13T20:13:05Z</dcterms:created>
  <dcterms:modified xsi:type="dcterms:W3CDTF">2026-04-30T15:15:28Z</dcterms:modified>
</cp:coreProperties>
</file>